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0080625" cy="5670550"/>
  <p:notesSz cx="7559675" cy="10691813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8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99EDBE5-331B-4D4E-BDC3-D64531647E2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908E51F-0E1D-461B-B5BC-F807134ED57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A38C418-45A1-401D-B20F-65EB6249B73D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5ED2429-4A4C-40C7-8A8F-45D7F44A8BA8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5D61752D-4B0A-40C7-9647-9BAE92FB854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CBDB8E2-2CCC-4C2C-9232-839AD465ACC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100E2EB-B646-4E7E-8848-BFBC950F697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F04863A-F029-4717-B5F3-8764A25916A6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8F5C6DA-6400-4723-BF51-06724E6066A5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3C83617-522A-4758-89A7-A35D5D86D2C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9045D58-F5CE-4B79-A7FC-E2E23B825156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7F49FA7-FE81-440A-B7E5-7CCB1E81332B}" type="slidenum">
              <a:t>‹#›</a:t>
            </a:fld>
            <a:endParaRPr/>
          </a:p>
        </p:txBody>
      </p:sp>
      <p:sp>
        <p:nvSpPr>
          <p:cNvPr id="2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7D38C4B-0126-4A65-A6F4-F788C708185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E1163FBA-EF87-4ED9-8A96-9CFCDEABAF7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C62213DE-14F4-497A-9667-38349595CD9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5BF47C75-FEE6-4844-9101-C1046057B4E8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266196A-CD15-4E50-B4D3-E0490D77DE95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7193149D-6F34-41FE-B962-033CDC9F163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ED7A9A51-3A1F-4259-8D76-E98B393DD6E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6ADDCFBD-916E-41F7-A33A-0C12673011D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7D3DAAA1-1C50-4A46-8117-6010F1F0097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16B77F4B-8F3B-4763-8C99-96267636B59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8A25DC5-F398-4B98-B1D0-9829B01F471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9CF9F8A3-199E-4A6B-A007-42711E0E29A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C3D5C477-A6DA-406B-8E36-D59CA01E149F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4625D6F2-BB0E-4DD6-BE93-C2043CCE02C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E4090E29-74AD-45A9-B184-5EE48DCF172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F231867F-D049-4373-AF78-199796970846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70BEDA0C-49D0-4948-B0C9-A43878DF0C51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67321CBA-939F-4125-BEEB-9FA90286A136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99E4EDE0-CA5B-4335-AF0C-C09AED58E89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97D6ADC8-96EE-4CB5-AA7D-314C9A5E6528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D9478217-B491-450B-92F5-253D6D4B965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16A27B8-4868-4D47-A4D5-784559F2CD0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565F0179-E811-478A-A63C-E321B1437C5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83B125C0-D099-4740-9E7B-3127AEB5E8A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1B36FCA7-3872-40E0-A397-2CB4131AA6FA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170F09E6-1572-44DD-8934-1D000B7E08C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EECC9F76-5948-49DF-B2F4-085708CD5F0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BD17F14-54FF-40C1-BC0D-88F618D2520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CE5C53B1-7685-4982-8C7A-EAFA9298B43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D8FC5418-E2B6-4408-ABED-9742A188721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ED6B0AC3-E150-4B9E-B75B-207EE677339F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ADCA63D-22E3-41A1-A2A7-12072280674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45F6570-52BE-49CF-B0FE-4C6DEF2FDE5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9769259B-EA4A-4EF7-9F4C-E927784DF33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5886181-6140-434E-9D22-05E0AAE2517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o-RO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o-R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FA28B6F-8F1B-46BF-ADC0-D1BEE1E4D0F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3780000"/>
            <a:ext cx="10079640" cy="188964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dist="36000" dir="16200000" rotWithShape="0">
              <a:srgbClr val="F49100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endParaRPr lang="ro-RO" sz="2200" b="0" strike="noStrike" spc="-1">
              <a:solidFill>
                <a:srgbClr val="000000"/>
              </a:solidFill>
              <a:latin typeface="Source Sans Pro"/>
              <a:ea typeface="DejaVu Sans"/>
            </a:endParaRPr>
          </a:p>
        </p:txBody>
      </p:sp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rmAutofit/>
          </a:bodyPr>
          <a:lstStyle/>
          <a:p>
            <a:pPr indent="0">
              <a:buNone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ftr" idx="1"/>
          </p:nvPr>
        </p:nvSpPr>
        <p:spPr>
          <a:xfrm>
            <a:off x="3420000" y="5130000"/>
            <a:ext cx="3239640" cy="449640"/>
          </a:xfrm>
          <a:prstGeom prst="rect">
            <a:avLst/>
          </a:prstGeom>
          <a:noFill/>
          <a:ln w="0">
            <a:solidFill>
              <a:srgbClr val="808080"/>
            </a:solidFill>
          </a:ln>
        </p:spPr>
        <p:txBody>
          <a:bodyPr lIns="0" tIns="0" r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ro-RO" sz="2400" b="0" strike="noStrike" spc="-1">
                <a:solidFill>
                  <a:srgbClr val="DBF5F9"/>
                </a:solidFill>
                <a:latin typeface="Source Sans Pro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2400" b="0" strike="noStrike" spc="-1">
                <a:solidFill>
                  <a:srgbClr val="DBF5F9"/>
                </a:solidFill>
                <a:latin typeface="Source Sans Pro"/>
              </a:rPr>
              <a:t>&lt;footer&gt;</a:t>
            </a:r>
            <a:endParaRPr lang="ro-RO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sldNum" idx="2"/>
          </p:nvPr>
        </p:nvSpPr>
        <p:spPr>
          <a:xfrm>
            <a:off x="7200000" y="5130000"/>
            <a:ext cx="2339640" cy="449640"/>
          </a:xfrm>
          <a:prstGeom prst="rect">
            <a:avLst/>
          </a:prstGeom>
          <a:noFill/>
          <a:ln w="0">
            <a:solidFill>
              <a:srgbClr val="808080"/>
            </a:solidFill>
          </a:ln>
        </p:spPr>
        <p:txBody>
          <a:bodyPr lIns="0" tIns="0" r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ro-RO" sz="2400" b="0" strike="noStrike" spc="-1">
                <a:solidFill>
                  <a:srgbClr val="DBF5F9"/>
                </a:solidFill>
                <a:latin typeface="Source Sans Pr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B83C047A-126E-4CCE-89B4-1A1C49A65F80}" type="slidenum">
              <a:rPr lang="ro-RO" sz="2400" b="0" strike="noStrike" spc="-1">
                <a:solidFill>
                  <a:srgbClr val="DBF5F9"/>
                </a:solidFill>
                <a:latin typeface="Source Sans Pro"/>
              </a:rPr>
              <a:t>‹#›</a:t>
            </a:fld>
            <a:endParaRPr lang="ro-RO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dt" idx="3"/>
          </p:nvPr>
        </p:nvSpPr>
        <p:spPr>
          <a:xfrm>
            <a:off x="450000" y="5130000"/>
            <a:ext cx="2339640" cy="449640"/>
          </a:xfrm>
          <a:prstGeom prst="rect">
            <a:avLst/>
          </a:prstGeom>
          <a:noFill/>
          <a:ln w="0">
            <a:solidFill>
              <a:srgbClr val="808080"/>
            </a:solidFill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o-RO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ro-RO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o-RO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o-RO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 flipV="1">
            <a:off x="0" y="-720"/>
            <a:ext cx="10079640" cy="107964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dist="10800" dir="5400000" rotWithShape="0">
              <a:srgbClr val="F49100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endParaRPr lang="ro-RO" sz="2200" b="0" strike="noStrike" spc="-1">
              <a:solidFill>
                <a:srgbClr val="000000"/>
              </a:solidFill>
              <a:latin typeface="Source Sans Pro"/>
              <a:ea typeface="DejaVu Sans"/>
            </a:endParaRPr>
          </a:p>
        </p:txBody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rmAutofit/>
          </a:bodyPr>
          <a:lstStyle/>
          <a:p>
            <a:pPr indent="0">
              <a:buNone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40000" y="1440000"/>
            <a:ext cx="8999640" cy="404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5" name="PlaceHolder 3"/>
          <p:cNvSpPr>
            <a:spLocks noGrp="1"/>
          </p:cNvSpPr>
          <p:nvPr>
            <p:ph type="ftr" idx="4"/>
          </p:nvPr>
        </p:nvSpPr>
        <p:spPr>
          <a:xfrm>
            <a:off x="3420000" y="5130000"/>
            <a:ext cx="3239640" cy="44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ro-RO" sz="2400" b="0" strike="noStrike" spc="-1">
                <a:solidFill>
                  <a:srgbClr val="484848"/>
                </a:solidFill>
                <a:latin typeface="Source Sans Pro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2400" b="0" strike="noStrike" spc="-1">
                <a:solidFill>
                  <a:srgbClr val="484848"/>
                </a:solidFill>
                <a:latin typeface="Source Sans Pro"/>
              </a:rPr>
              <a:t>&lt;footer&gt;</a:t>
            </a:r>
            <a:endParaRPr lang="ro-RO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sldNum" idx="5"/>
          </p:nvPr>
        </p:nvSpPr>
        <p:spPr>
          <a:xfrm>
            <a:off x="7200000" y="5130000"/>
            <a:ext cx="2339640" cy="44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ro-RO" sz="2400" b="0" strike="noStrike" spc="-1">
                <a:solidFill>
                  <a:srgbClr val="484848"/>
                </a:solidFill>
                <a:latin typeface="Source Sans Pr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37AE0ED4-DF20-433D-9373-900E54B8D30E}" type="slidenum">
              <a:rPr lang="ro-RO" sz="2400" b="0" strike="noStrike" spc="-1">
                <a:solidFill>
                  <a:srgbClr val="484848"/>
                </a:solidFill>
                <a:latin typeface="Source Sans Pro"/>
              </a:rPr>
              <a:t>‹#›</a:t>
            </a:fld>
            <a:endParaRPr lang="ro-RO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dt" idx="6"/>
          </p:nvPr>
        </p:nvSpPr>
        <p:spPr>
          <a:xfrm>
            <a:off x="540000" y="5130000"/>
            <a:ext cx="2339640" cy="44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o-RO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ro-RO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/>
          <p:cNvSpPr/>
          <p:nvPr/>
        </p:nvSpPr>
        <p:spPr>
          <a:xfrm flipV="1">
            <a:off x="0" y="-720"/>
            <a:ext cx="10079640" cy="107964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dist="10800" dir="5400000" rotWithShape="0">
              <a:srgbClr val="F49100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endParaRPr lang="ro-RO" sz="2200" b="0" strike="noStrike" spc="-1">
              <a:solidFill>
                <a:srgbClr val="000000"/>
              </a:solidFill>
              <a:latin typeface="Source Sans Pro"/>
              <a:ea typeface="DejaVu Sans"/>
            </a:endParaRPr>
          </a:p>
        </p:txBody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rmAutofit/>
          </a:bodyPr>
          <a:lstStyle/>
          <a:p>
            <a:pPr indent="0">
              <a:buNone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40000" y="1440000"/>
            <a:ext cx="8999640" cy="404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87" name="PlaceHolder 3"/>
          <p:cNvSpPr>
            <a:spLocks noGrp="1"/>
          </p:cNvSpPr>
          <p:nvPr>
            <p:ph type="ftr" idx="7"/>
          </p:nvPr>
        </p:nvSpPr>
        <p:spPr>
          <a:xfrm>
            <a:off x="3420000" y="5130000"/>
            <a:ext cx="3239640" cy="44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ro-RO" sz="2400" b="0" strike="noStrike" spc="-1">
                <a:solidFill>
                  <a:srgbClr val="484848"/>
                </a:solidFill>
                <a:latin typeface="Source Sans Pro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2400" b="0" strike="noStrike" spc="-1">
                <a:solidFill>
                  <a:srgbClr val="484848"/>
                </a:solidFill>
                <a:latin typeface="Source Sans Pro"/>
              </a:rPr>
              <a:t>&lt;footer&gt;</a:t>
            </a:r>
            <a:endParaRPr lang="ro-RO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sldNum" idx="8"/>
          </p:nvPr>
        </p:nvSpPr>
        <p:spPr>
          <a:xfrm>
            <a:off x="7200000" y="5130000"/>
            <a:ext cx="2339640" cy="44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ro-RO" sz="2400" b="0" strike="noStrike" spc="-1">
                <a:solidFill>
                  <a:srgbClr val="484848"/>
                </a:solidFill>
                <a:latin typeface="Source Sans Pr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5883B95E-F5EF-430C-85B4-3469AE45ABE1}" type="slidenum">
              <a:rPr lang="ro-RO" sz="2400" b="0" strike="noStrike" spc="-1">
                <a:solidFill>
                  <a:srgbClr val="484848"/>
                </a:solidFill>
                <a:latin typeface="Source Sans Pro"/>
              </a:rPr>
              <a:t>‹#›</a:t>
            </a:fld>
            <a:endParaRPr lang="ro-RO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dt" idx="9"/>
          </p:nvPr>
        </p:nvSpPr>
        <p:spPr>
          <a:xfrm>
            <a:off x="540000" y="5130000"/>
            <a:ext cx="2339640" cy="44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o-RO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ro-RO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125"/>
          <p:cNvSpPr/>
          <p:nvPr/>
        </p:nvSpPr>
        <p:spPr>
          <a:xfrm flipV="1">
            <a:off x="0" y="-720"/>
            <a:ext cx="10079640" cy="17964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dist="10800" dir="5400000" rotWithShape="0">
              <a:srgbClr val="F49100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endParaRPr lang="ro-RO" sz="2200" b="0" strike="noStrike" spc="-1">
              <a:solidFill>
                <a:srgbClr val="000000"/>
              </a:solidFill>
              <a:latin typeface="Source Sans Pro"/>
              <a:ea typeface="DejaVu Sans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0" y="5580000"/>
            <a:ext cx="10079640" cy="8964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dist="10800" dir="16200000" rotWithShape="0">
              <a:srgbClr val="F49100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endParaRPr lang="ro-RO" sz="2200" b="0" strike="noStrike" spc="-1">
              <a:solidFill>
                <a:srgbClr val="000000"/>
              </a:solidFill>
              <a:latin typeface="Source Sans Pro"/>
              <a:ea typeface="DejaVu Sans"/>
            </a:endParaRPr>
          </a:p>
        </p:txBody>
      </p:sp>
      <p:sp>
        <p:nvSpPr>
          <p:cNvPr id="128" name="PlaceHolder 1"/>
          <p:cNvSpPr>
            <a:spLocks noGrp="1"/>
          </p:cNvSpPr>
          <p:nvPr>
            <p:ph type="ftr" idx="10"/>
          </p:nvPr>
        </p:nvSpPr>
        <p:spPr>
          <a:xfrm>
            <a:off x="3420000" y="5119200"/>
            <a:ext cx="3239640" cy="44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ro-RO" sz="2400" b="0" strike="noStrike" spc="-1">
                <a:solidFill>
                  <a:srgbClr val="484848"/>
                </a:solidFill>
                <a:latin typeface="Source Sans Pro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2400" b="0" strike="noStrike" spc="-1">
                <a:solidFill>
                  <a:srgbClr val="484848"/>
                </a:solidFill>
                <a:latin typeface="Source Sans Pro"/>
              </a:rPr>
              <a:t>&lt;footer&gt;</a:t>
            </a:r>
            <a:endParaRPr lang="ro-RO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ldNum" idx="11"/>
          </p:nvPr>
        </p:nvSpPr>
        <p:spPr>
          <a:xfrm>
            <a:off x="7650000" y="5130000"/>
            <a:ext cx="1889640" cy="44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ro-RO" sz="2400" b="0" strike="noStrike" spc="-1">
                <a:solidFill>
                  <a:srgbClr val="484848"/>
                </a:solidFill>
                <a:latin typeface="Source Sans Pr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2377F19F-8158-466E-A917-F623EA4DF179}" type="slidenum">
              <a:rPr lang="ro-RO" sz="2400" b="0" strike="noStrike" spc="-1">
                <a:solidFill>
                  <a:srgbClr val="484848"/>
                </a:solidFill>
                <a:latin typeface="Source Sans Pro"/>
              </a:rPr>
              <a:t>‹#›</a:t>
            </a:fld>
            <a:endParaRPr lang="ro-RO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dt" idx="12"/>
          </p:nvPr>
        </p:nvSpPr>
        <p:spPr>
          <a:xfrm>
            <a:off x="540000" y="5130000"/>
            <a:ext cx="2339640" cy="44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o-RO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ro-RO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131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o-RO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32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o-RO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o-RO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o-RO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0000" y="270000"/>
            <a:ext cx="8999640" cy="323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6000" b="1" strike="noStrike" spc="-1" dirty="0">
                <a:solidFill>
                  <a:srgbClr val="04617B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Proiect – Adăugarea cărții</a:t>
            </a:r>
            <a:br>
              <a:rPr sz="6000" dirty="0">
                <a:latin typeface="Source Sans Pro Black" panose="020B0803030403020204" pitchFamily="34" charset="0"/>
                <a:ea typeface="Source Sans Pro Black" panose="020B0803030403020204" pitchFamily="34" charset="0"/>
              </a:rPr>
            </a:br>
            <a:r>
              <a:rPr lang="ro-RO" sz="3200" b="1" strike="noStrike" spc="-1" dirty="0">
                <a:solidFill>
                  <a:srgbClr val="04617B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(Dezvoltare web cu PHP, MySQL, HTML și CSS)</a:t>
            </a:r>
            <a:endParaRPr lang="ro-RO" sz="32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450000" y="3870000"/>
            <a:ext cx="8999640" cy="170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2600" b="1" strike="noStrike" spc="-1" dirty="0">
                <a:solidFill>
                  <a:srgbClr val="DBF5F9"/>
                </a:solidFill>
                <a:latin typeface="Source Sans Pro"/>
              </a:rPr>
              <a:t>Materia: Baze de Date</a:t>
            </a:r>
            <a:endParaRPr lang="ro-RO" sz="26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2600" b="1" strike="noStrike" spc="-1" dirty="0">
                <a:solidFill>
                  <a:srgbClr val="DBF5F9"/>
                </a:solidFill>
                <a:latin typeface="Source Sans Pro"/>
              </a:rPr>
              <a:t>Student: Ișfan Ștefan</a:t>
            </a:r>
            <a:endParaRPr lang="ro-RO" sz="26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2600" b="1" strike="noStrike" spc="-1" dirty="0">
                <a:solidFill>
                  <a:srgbClr val="DBF5F9"/>
                </a:solidFill>
                <a:latin typeface="Source Sans Pro"/>
              </a:rPr>
              <a:t>An universitar: 2023-2024 (Anul al III-lea - Licență)</a:t>
            </a:r>
            <a:br>
              <a:rPr sz="2600" dirty="0"/>
            </a:br>
            <a:r>
              <a:rPr lang="ro-RO" sz="2600" b="1" strike="noStrike" spc="-1" dirty="0">
                <a:solidFill>
                  <a:srgbClr val="DBF5F9"/>
                </a:solidFill>
                <a:latin typeface="Source Sans Pro"/>
              </a:rPr>
              <a:t>Specializarea: Fizică Informatică</a:t>
            </a:r>
            <a:endParaRPr lang="ro-RO" sz="26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HTML și CSS – Website-ul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198" name="Rectangle 197"/>
          <p:cNvSpPr/>
          <p:nvPr/>
        </p:nvSpPr>
        <p:spPr>
          <a:xfrm>
            <a:off x="180000" y="1260000"/>
            <a:ext cx="7380000" cy="4229640"/>
          </a:xfrm>
          <a:prstGeom prst="rect">
            <a:avLst/>
          </a:prstGeom>
          <a:noFill/>
          <a:ln w="18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&lt;!DOCTYPE html&gt;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&lt;html lang="en"&gt;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&lt;head&gt;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    &lt;meta charset="UTF-8"&gt;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    &lt;meta name="viewport" content="width=device-width, initial-scale=2.0"&gt;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    &lt;title&gt;Adăugare Carte&lt;/title&gt;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&lt;link rel="stylesheet" href="style.css"&gt;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&lt;/head&gt;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&lt;body&gt;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&lt;div class="container"&gt;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&lt;h2&gt;Adăugare Carte&lt;/h2&gt;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&lt;img src="Imagine_CSS.PNG" alt="Book Image"&gt;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&lt;form action="PHP-proiect.php" method="post"&gt;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&lt;!-- Informații despre carte --&gt;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id="title" name="title" required placeholder="Titlu"&gt;&lt;br&gt;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id="author" name="author" required placeholder="Autor"&gt;&lt;br&gt;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id="year" name="year" required placeholder="An publicare"&gt;&lt;br&gt;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...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&lt;!-- Adaugarea autorului --&gt;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type="hidden" id="authorFirstName" name="authorFirstName" value="authorFirstName"&gt;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type="hidden" id="authorLastName" name="authorLastName" value="authorLastName"&gt;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&lt;!-- Informații despre client --&gt;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id="firstName" name="firstName" required placeholder="Prenume Client"&gt;&lt;br&gt;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id="lastName" name="lastName" required placeholder="Nume Client"&gt;&lt;br&gt;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id="streetNumber" name="streetNumber" required placeholder="Număr Strada"&gt;&lt;br&gt;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id="streetName" name="streetName" required placeholder="Nume Strada"&gt;&lt;br&gt;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id="postalCode" name="postalCode" required placeholder="Cod Poștal"&gt;&lt;br&gt;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id="province" name="province" required placeholder="Provincie"&gt;&lt;br&gt;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id="country" name="country" required placeholder="Țară"&gt;&lt;br&gt;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id="phoneNumber" name="phoneNumber" required placeholder="Număr Telefon"&gt;&lt;br&gt;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&lt;!-- Data comenzii --&gt;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type="text" id="orderDate" name="orderDate" placeholder="Data Comenzii - YYYY-MM-DD" required&gt;&lt;br&gt;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	&lt;input type="submit" value="Adauga carte"&gt;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	&lt;/form&gt;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	&lt;/div&gt;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&lt;/body&gt;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700" b="1" strike="noStrike" spc="-1">
                <a:solidFill>
                  <a:srgbClr val="000000"/>
                </a:solidFill>
                <a:latin typeface="Source Sans Pro"/>
              </a:rPr>
              <a:t>&lt;/html&gt;</a:t>
            </a:r>
            <a:endParaRPr lang="ro-RO" sz="7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Rectangle 198"/>
          <p:cNvSpPr/>
          <p:nvPr/>
        </p:nvSpPr>
        <p:spPr>
          <a:xfrm>
            <a:off x="7740000" y="1397880"/>
            <a:ext cx="2224080" cy="4182120"/>
          </a:xfrm>
          <a:prstGeom prst="rect">
            <a:avLst/>
          </a:prstGeom>
          <a:noFill/>
          <a:ln w="18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body {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background-image: url('Library_Image.jpeg');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font-family: Arial, sans-serif;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margin: 1;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padding: 1;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}	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h2 {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  color: Red;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	border: 50px solid navy;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	margin-left: 0;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	padding: 50px;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  text-align: center;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	background-color: lightblue;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}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form {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  margin-top: 10px;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}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input {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  width: 30%;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  padding: 3px;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	display: block;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  margin-bottom: 1px;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  box-sizing: border-box;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	margin: 0 auto;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	border: 5px solid navy;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}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img {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  max-width: 49%;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    height: 360x240;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	margin-left: 350px;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800" b="1" strike="noStrike" spc="-1">
                <a:solidFill>
                  <a:srgbClr val="000000"/>
                </a:solidFill>
                <a:latin typeface="Source Sans Pro"/>
              </a:rPr>
              <a:t>}</a:t>
            </a:r>
            <a:endParaRPr lang="ro-RO" sz="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Rectangle 199"/>
          <p:cNvSpPr/>
          <p:nvPr/>
        </p:nvSpPr>
        <p:spPr>
          <a:xfrm>
            <a:off x="3494520" y="1080000"/>
            <a:ext cx="825480" cy="360000"/>
          </a:xfrm>
          <a:prstGeom prst="rect">
            <a:avLst/>
          </a:prstGeom>
          <a:noFill/>
          <a:ln w="18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6000" tIns="36000" rIns="36000" bIns="36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ro-RO" sz="1800" b="1" strike="noStrike" spc="-1">
                <a:solidFill>
                  <a:srgbClr val="000000"/>
                </a:solidFill>
                <a:latin typeface="Source Sans Pro"/>
              </a:rPr>
              <a:t>HTML</a:t>
            </a:r>
            <a:endParaRPr lang="ro-RO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Rectangle 200"/>
          <p:cNvSpPr/>
          <p:nvPr/>
        </p:nvSpPr>
        <p:spPr>
          <a:xfrm>
            <a:off x="8534520" y="1080000"/>
            <a:ext cx="645480" cy="360000"/>
          </a:xfrm>
          <a:prstGeom prst="rect">
            <a:avLst/>
          </a:prstGeom>
          <a:noFill/>
          <a:ln w="18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6000" tIns="36000" rIns="36000" bIns="36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ro-RO" sz="1800" b="1" strike="noStrike" spc="-1">
                <a:solidFill>
                  <a:srgbClr val="000000"/>
                </a:solidFill>
                <a:latin typeface="Source Sans Pro"/>
              </a:rPr>
              <a:t>CSS</a:t>
            </a:r>
            <a:endParaRPr lang="ro-RO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Straight Connector 201"/>
          <p:cNvSpPr/>
          <p:nvPr/>
        </p:nvSpPr>
        <p:spPr>
          <a:xfrm>
            <a:off x="7560000" y="1080000"/>
            <a:ext cx="0" cy="4590720"/>
          </a:xfrm>
          <a:prstGeom prst="line">
            <a:avLst/>
          </a:prstGeom>
          <a:ln w="72000">
            <a:solidFill>
              <a:srgbClr val="11111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ro-RO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PHP - Conectarea la Baza de Date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204" name="Rectangle 203"/>
          <p:cNvSpPr/>
          <p:nvPr/>
        </p:nvSpPr>
        <p:spPr>
          <a:xfrm>
            <a:off x="180360" y="1620000"/>
            <a:ext cx="6479640" cy="3239640"/>
          </a:xfrm>
          <a:prstGeom prst="rect">
            <a:avLst/>
          </a:prstGeom>
          <a:noFill/>
          <a:ln w="18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o-RO" sz="1600" b="1" strike="noStrike" spc="-1">
                <a:solidFill>
                  <a:srgbClr val="000000"/>
                </a:solidFill>
                <a:latin typeface="Source Sans Pro"/>
              </a:rPr>
              <a:t>&lt;?php</a:t>
            </a:r>
            <a:endParaRPr lang="ro-RO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600" b="1" strike="noStrike" spc="-1">
                <a:solidFill>
                  <a:srgbClr val="000000"/>
                </a:solidFill>
                <a:latin typeface="Source Sans Pro"/>
              </a:rPr>
              <a:t>$servername = "localhost";</a:t>
            </a:r>
            <a:endParaRPr lang="ro-RO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600" b="1" strike="noStrike" spc="-1">
                <a:solidFill>
                  <a:srgbClr val="000000"/>
                </a:solidFill>
                <a:latin typeface="Source Sans Pro"/>
              </a:rPr>
              <a:t>$username = "root";</a:t>
            </a:r>
            <a:endParaRPr lang="ro-RO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600" b="1" strike="noStrike" spc="-1">
                <a:solidFill>
                  <a:srgbClr val="000000"/>
                </a:solidFill>
                <a:latin typeface="Source Sans Pro"/>
              </a:rPr>
              <a:t>$password = "root";</a:t>
            </a:r>
            <a:endParaRPr lang="ro-RO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600" b="1" strike="noStrike" spc="-1">
                <a:solidFill>
                  <a:srgbClr val="000000"/>
                </a:solidFill>
                <a:latin typeface="Source Sans Pro"/>
              </a:rPr>
              <a:t>$dbname = "proiectbazededate"</a:t>
            </a:r>
            <a:endParaRPr lang="ro-RO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600" b="1" strike="noStrike" spc="-1">
                <a:solidFill>
                  <a:srgbClr val="000000"/>
                </a:solidFill>
                <a:latin typeface="Source Sans Pro"/>
              </a:rPr>
              <a:t>// Adaugarea cartii - conectare;</a:t>
            </a:r>
            <a:endParaRPr lang="ro-RO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600" b="1" strike="noStrike" spc="-1">
                <a:solidFill>
                  <a:srgbClr val="000000"/>
                </a:solidFill>
                <a:latin typeface="Source Sans Pro"/>
              </a:rPr>
              <a:t>$conn = new mysqli($servername, $username, $password, $dbname);</a:t>
            </a:r>
            <a:endParaRPr lang="ro-RO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ro-RO" sz="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600" b="1" strike="noStrike" spc="-1">
                <a:solidFill>
                  <a:srgbClr val="000000"/>
                </a:solidFill>
                <a:latin typeface="Source Sans Pro"/>
              </a:rPr>
              <a:t>if ($conn-&gt;connect_error) {</a:t>
            </a:r>
            <a:endParaRPr lang="ro-RO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600" b="1" strike="noStrike" spc="-1">
                <a:solidFill>
                  <a:srgbClr val="000000"/>
                </a:solidFill>
                <a:latin typeface="Source Sans Pro"/>
              </a:rPr>
              <a:t>    die("Conexiune eșuată: " . $conn-&gt;connect_error);</a:t>
            </a:r>
            <a:endParaRPr lang="ro-RO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600" b="1" strike="noStrike" spc="-1">
                <a:solidFill>
                  <a:srgbClr val="000000"/>
                </a:solidFill>
                <a:latin typeface="Source Sans Pro"/>
              </a:rPr>
              <a:t>}</a:t>
            </a:r>
            <a:endParaRPr lang="ro-RO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600" b="1" strike="noStrike" spc="-1">
                <a:solidFill>
                  <a:srgbClr val="000000"/>
                </a:solidFill>
                <a:latin typeface="Source Sans Pro"/>
              </a:rPr>
              <a:t>?&gt;</a:t>
            </a:r>
            <a:endParaRPr lang="ro-RO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6480000" y="1800360"/>
            <a:ext cx="3420000" cy="287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2500" lnSpcReduction="10000"/>
          </a:bodyPr>
          <a:lstStyle/>
          <a:p>
            <a:pPr marL="43200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endParaRPr lang="ro-RO" sz="14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1400" b="1" strike="noStrike" spc="-1">
                <a:solidFill>
                  <a:srgbClr val="000000"/>
                </a:solidFill>
                <a:latin typeface="Source Sans Pro"/>
              </a:rPr>
              <a:t>- $servername, $username, $password, $dbname - </a:t>
            </a:r>
            <a:r>
              <a:rPr lang="ro-RO" sz="1400" b="0" strike="noStrike" spc="-1">
                <a:solidFill>
                  <a:srgbClr val="000000"/>
                </a:solidFill>
                <a:latin typeface="Source Sans Pro"/>
              </a:rPr>
              <a:t>Variabilele conțin informațiile necesare pentru conectarea la baza de date;</a:t>
            </a:r>
            <a:endParaRPr lang="ro-RO" sz="14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1400" b="1" strike="noStrike" spc="-1">
                <a:solidFill>
                  <a:srgbClr val="000000"/>
                </a:solidFill>
                <a:latin typeface="Source Sans Pro"/>
              </a:rPr>
              <a:t>- new mysqli(...) - </a:t>
            </a:r>
            <a:r>
              <a:rPr lang="ro-RO" sz="1400" b="0" strike="noStrike" spc="-1">
                <a:solidFill>
                  <a:srgbClr val="000000"/>
                </a:solidFill>
                <a:latin typeface="Source Sans Pro"/>
              </a:rPr>
              <a:t>Creează un nou obiect de conexiune MySQL;</a:t>
            </a:r>
            <a:endParaRPr lang="ro-RO" sz="14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1400" b="1" strike="noStrike" spc="-1">
                <a:solidFill>
                  <a:srgbClr val="000000"/>
                </a:solidFill>
                <a:latin typeface="Source Sans Pro"/>
              </a:rPr>
              <a:t>- if ($conn-&gt;connect_error) { ... } - </a:t>
            </a:r>
            <a:r>
              <a:rPr lang="ro-RO" sz="1400" b="0" strike="noStrike" spc="-1">
                <a:solidFill>
                  <a:srgbClr val="000000"/>
                </a:solidFill>
                <a:latin typeface="Source Sans Pro"/>
              </a:rPr>
              <a:t>Verifică dacă conexiunea a fost stabilită cu succes. În caz de eșec, afișează un mesaj de eroare și încheie scriptul.</a:t>
            </a:r>
            <a:endParaRPr lang="ro-RO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Straight Connector 205"/>
          <p:cNvSpPr/>
          <p:nvPr/>
        </p:nvSpPr>
        <p:spPr>
          <a:xfrm>
            <a:off x="6660000" y="1080000"/>
            <a:ext cx="0" cy="4590720"/>
          </a:xfrm>
          <a:prstGeom prst="line">
            <a:avLst/>
          </a:prstGeom>
          <a:ln w="72000">
            <a:solidFill>
              <a:srgbClr val="11111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ro-RO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PHP - Verificarea Existentei Cărții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208" name="Rectangle 207"/>
          <p:cNvSpPr/>
          <p:nvPr/>
        </p:nvSpPr>
        <p:spPr>
          <a:xfrm>
            <a:off x="180720" y="1800000"/>
            <a:ext cx="5219280" cy="3239640"/>
          </a:xfrm>
          <a:prstGeom prst="rect">
            <a:avLst/>
          </a:prstGeom>
          <a:noFill/>
          <a:ln w="18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&lt;?php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$title = isset($_POST['title']) ? mysqli_real_escape_string($conn, $_POST['title']) : '';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$author = isset($_POST['author']) ? mysqli_real_escape_string($conn, $_POST['author']) : '';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$genre = isset($_POST['genre']) ? mysqli_real_escape_string($conn, $_POST['genre']) : '';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$publisher = isset($_POST['publisher']) ? mysqli_real_escape_string($conn, $_POST['publisher']) : '';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ro-RO" sz="14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// Verificarea dacă cartea există deja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$sqlCheck = "SELECT * FROM Books WHERE Title = '$title' AND Genre = '$genre' AND PublicationTour = '$publisher'";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$resultCheck = $conn-&gt;query($sqlCheck);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ro-RO" sz="14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if ($resultCheck-&gt;num_rows &gt; 0) {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    echo "Cartea există deja în sistem!";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} else {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    // Procesul continuă cu adăugarea cărții în baza de date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}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000" b="1" strike="noStrike" spc="-1">
                <a:solidFill>
                  <a:srgbClr val="000000"/>
                </a:solidFill>
                <a:latin typeface="Source Sans Pro"/>
              </a:rPr>
              <a:t>?&gt;</a:t>
            </a: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5400360" y="1980000"/>
            <a:ext cx="4319640" cy="287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endParaRPr lang="ro-RO" sz="1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283"/>
              </a:spcBef>
              <a:spcAft>
                <a:spcPts val="1338"/>
              </a:spcAft>
              <a:buNone/>
              <a:tabLst>
                <a:tab pos="0" algn="l"/>
              </a:tabLst>
            </a:pPr>
            <a:r>
              <a:rPr lang="ro-RO" sz="1200" b="1" strike="noStrike" spc="-1">
                <a:solidFill>
                  <a:srgbClr val="000000"/>
                </a:solidFill>
                <a:latin typeface="Source Sans Pro"/>
              </a:rPr>
              <a:t>- isset(...) - </a:t>
            </a:r>
            <a:r>
              <a:rPr lang="ro-RO" sz="1200" b="0" strike="noStrike" spc="-1">
                <a:solidFill>
                  <a:srgbClr val="000000"/>
                </a:solidFill>
                <a:latin typeface="Source Sans Pro"/>
              </a:rPr>
              <a:t>Verifică dacă o variabilă este setată pentru a evita erori;</a:t>
            </a:r>
            <a:endParaRPr lang="ro-RO" sz="1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283"/>
              </a:spcBef>
              <a:spcAft>
                <a:spcPts val="1338"/>
              </a:spcAft>
              <a:buNone/>
              <a:tabLst>
                <a:tab pos="0" algn="l"/>
              </a:tabLst>
            </a:pPr>
            <a:r>
              <a:rPr lang="ro-RO" sz="1200" b="1" strike="noStrike" spc="-1">
                <a:solidFill>
                  <a:srgbClr val="000000"/>
                </a:solidFill>
                <a:latin typeface="Source Sans Pro"/>
              </a:rPr>
              <a:t>- mysqli_real_escape_string(...) - </a:t>
            </a:r>
            <a:r>
              <a:rPr lang="ro-RO" sz="1200" b="0" strike="noStrike" spc="-1">
                <a:solidFill>
                  <a:srgbClr val="000000"/>
                </a:solidFill>
                <a:latin typeface="Source Sans Pro"/>
              </a:rPr>
              <a:t>Previne injectarea de SQL prin "escaparea" caracterelor speciale;</a:t>
            </a:r>
            <a:endParaRPr lang="ro-RO" sz="1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283"/>
              </a:spcBef>
              <a:spcAft>
                <a:spcPts val="1338"/>
              </a:spcAft>
              <a:buNone/>
              <a:tabLst>
                <a:tab pos="0" algn="l"/>
              </a:tabLst>
            </a:pPr>
            <a:r>
              <a:rPr lang="ro-RO" sz="1200" b="1" strike="noStrike" spc="-1">
                <a:solidFill>
                  <a:srgbClr val="000000"/>
                </a:solidFill>
                <a:latin typeface="Source Sans Pro"/>
              </a:rPr>
              <a:t>- $sqlCheck - </a:t>
            </a:r>
            <a:r>
              <a:rPr lang="ro-RO" sz="1200" b="0" strike="noStrike" spc="-1">
                <a:solidFill>
                  <a:srgbClr val="000000"/>
                </a:solidFill>
                <a:latin typeface="Source Sans Pro"/>
              </a:rPr>
              <a:t>Interogare pentru a verifica existența cărții în baza de date;</a:t>
            </a:r>
            <a:endParaRPr lang="ro-RO" sz="1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283"/>
              </a:spcBef>
              <a:spcAft>
                <a:spcPts val="1338"/>
              </a:spcAft>
              <a:buNone/>
              <a:tabLst>
                <a:tab pos="0" algn="l"/>
              </a:tabLst>
            </a:pPr>
            <a:r>
              <a:rPr lang="ro-RO" sz="1200" b="0" strike="noStrike" spc="-1">
                <a:solidFill>
                  <a:srgbClr val="000000"/>
                </a:solidFill>
                <a:latin typeface="Source Sans Pro"/>
              </a:rPr>
              <a:t>- </a:t>
            </a:r>
            <a:r>
              <a:rPr lang="ro-RO" sz="1200" b="1" strike="noStrike" spc="-1">
                <a:solidFill>
                  <a:srgbClr val="000000"/>
                </a:solidFill>
                <a:latin typeface="Source Sans Pro"/>
              </a:rPr>
              <a:t>$resultCheck-&gt;num_rows -</a:t>
            </a:r>
            <a:r>
              <a:rPr lang="ro-RO" sz="1200" b="0" strike="noStrike" spc="-1">
                <a:solidFill>
                  <a:srgbClr val="000000"/>
                </a:solidFill>
                <a:latin typeface="Source Sans Pro"/>
              </a:rPr>
              <a:t> Numărul de rânduri returnate de interogare.</a:t>
            </a:r>
            <a:endParaRPr lang="ro-RO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Straight Connector 209"/>
          <p:cNvSpPr/>
          <p:nvPr/>
        </p:nvSpPr>
        <p:spPr>
          <a:xfrm>
            <a:off x="5400000" y="1080000"/>
            <a:ext cx="0" cy="4590720"/>
          </a:xfrm>
          <a:prstGeom prst="line">
            <a:avLst/>
          </a:prstGeom>
          <a:ln w="72000">
            <a:solidFill>
              <a:srgbClr val="11111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ro-RO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3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PHP - Inserarea Informațiilor în Baza de Date</a:t>
            </a:r>
            <a:endParaRPr lang="ro-RO" sz="3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212" name="Rectangle 211"/>
          <p:cNvSpPr/>
          <p:nvPr/>
        </p:nvSpPr>
        <p:spPr>
          <a:xfrm>
            <a:off x="180720" y="1440000"/>
            <a:ext cx="5938920" cy="3779640"/>
          </a:xfrm>
          <a:prstGeom prst="rect">
            <a:avLst/>
          </a:prstGeom>
          <a:noFill/>
          <a:ln w="18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&lt;?php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// ... (Codul anterior pentru verificarea existenței cărții)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if ($resultCheck-&gt;num_rows &gt; 0) {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    echo "Cartea există deja în sistem!";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} else {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    // Inserarea informațiilor despre carte în tabela Books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    $sql = "INSERT INTO Books (Title, ISBN, Genre, Type, PublicationTour, Price, BookCondition) 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        VALUES ('$title', '$isbn', '$genre', '$type', '$publisher', '$price', '$condition')";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ro-RO" sz="1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    if ($conn-&gt;query($sql) === TRUE) {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        // Procesul continuă cu inserarea autorilor, editurii, inventarului, clientului și comenzii în baza de date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    } else {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        echo "Eroare la adăugarea cărții: " . $conn-&gt;error;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    }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}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300" b="1" strike="noStrike" spc="-1">
                <a:solidFill>
                  <a:srgbClr val="000000"/>
                </a:solidFill>
                <a:latin typeface="Source Sans Pro"/>
              </a:rPr>
              <a:t>?&gt;</a:t>
            </a:r>
            <a:endParaRPr lang="ro-RO" sz="13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6300000" y="1980000"/>
            <a:ext cx="3419640" cy="287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endParaRPr lang="ro-RO" sz="1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283"/>
              </a:spcBef>
              <a:spcAft>
                <a:spcPts val="1338"/>
              </a:spcAft>
              <a:buNone/>
              <a:tabLst>
                <a:tab pos="0" algn="l"/>
              </a:tabLst>
            </a:pPr>
            <a:r>
              <a:rPr lang="ro-RO" sz="1200" b="1" strike="noStrike" spc="-1">
                <a:solidFill>
                  <a:srgbClr val="000000"/>
                </a:solidFill>
                <a:latin typeface="Source Sans Pro"/>
              </a:rPr>
              <a:t>-sql – </a:t>
            </a:r>
            <a:r>
              <a:rPr lang="ro-RO" sz="1200" b="0" strike="noStrike" spc="-1">
                <a:solidFill>
                  <a:srgbClr val="000000"/>
                </a:solidFill>
                <a:latin typeface="Source Sans Pro"/>
              </a:rPr>
              <a:t>Interogare pentru inserarea informațiilor despre carte în tabela Booksș</a:t>
            </a:r>
            <a:endParaRPr lang="ro-RO" sz="1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283"/>
              </a:spcBef>
              <a:spcAft>
                <a:spcPts val="1338"/>
              </a:spcAft>
              <a:buNone/>
              <a:tabLst>
                <a:tab pos="0" algn="l"/>
              </a:tabLst>
            </a:pPr>
            <a:r>
              <a:rPr lang="ro-RO" sz="1200" b="1" strike="noStrike" spc="-1">
                <a:solidFill>
                  <a:srgbClr val="000000"/>
                </a:solidFill>
                <a:latin typeface="Source Sans Pro"/>
              </a:rPr>
              <a:t>- if ($conn-&gt;query($sql) === TRUE) – </a:t>
            </a:r>
            <a:r>
              <a:rPr lang="ro-RO" sz="1200" b="0" strike="noStrike" spc="-1">
                <a:solidFill>
                  <a:srgbClr val="000000"/>
                </a:solidFill>
                <a:latin typeface="Source Sans Pro"/>
              </a:rPr>
              <a:t>Verificarea reușitei inserării în baza de date.</a:t>
            </a:r>
            <a:endParaRPr lang="ro-RO" sz="12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283"/>
              </a:spcBef>
              <a:spcAft>
                <a:spcPts val="1338"/>
              </a:spcAft>
              <a:buNone/>
              <a:tabLst>
                <a:tab pos="0" algn="l"/>
              </a:tabLst>
            </a:pPr>
            <a:r>
              <a:rPr lang="ro-RO" sz="1200" b="1" strike="noStrike" spc="-1">
                <a:solidFill>
                  <a:srgbClr val="000000"/>
                </a:solidFill>
                <a:latin typeface="Source Sans Pro"/>
              </a:rPr>
              <a:t>- Procesul continuă cu inserarea autorilor, editurii, inventarului, clientului și comenzii.</a:t>
            </a:r>
            <a:endParaRPr lang="ro-RO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Straight Connector 213"/>
          <p:cNvSpPr/>
          <p:nvPr/>
        </p:nvSpPr>
        <p:spPr>
          <a:xfrm>
            <a:off x="6300000" y="1037160"/>
            <a:ext cx="0" cy="4590720"/>
          </a:xfrm>
          <a:prstGeom prst="line">
            <a:avLst/>
          </a:prstGeom>
          <a:ln w="72000">
            <a:solidFill>
              <a:srgbClr val="11111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ro-RO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Demonstrare la phpMyAdmin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pic>
        <p:nvPicPr>
          <p:cNvPr id="216" name="Picture 215"/>
          <p:cNvPicPr/>
          <p:nvPr/>
        </p:nvPicPr>
        <p:blipFill>
          <a:blip r:embed="rId3"/>
          <a:stretch/>
        </p:blipFill>
        <p:spPr>
          <a:xfrm>
            <a:off x="360000" y="1620000"/>
            <a:ext cx="9359280" cy="33440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Demonstrare la phpMyAdmin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pic>
        <p:nvPicPr>
          <p:cNvPr id="218" name="Picture 217"/>
          <p:cNvPicPr/>
          <p:nvPr/>
        </p:nvPicPr>
        <p:blipFill>
          <a:blip r:embed="rId3"/>
          <a:stretch/>
        </p:blipFill>
        <p:spPr>
          <a:xfrm>
            <a:off x="360000" y="1620000"/>
            <a:ext cx="2886840" cy="161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323280" y="1274760"/>
            <a:ext cx="1476360" cy="344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 lnSpcReduction="10000"/>
          </a:bodyPr>
          <a:lstStyle/>
          <a:p>
            <a:pPr marL="419040" indent="-31428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>
                <a:solidFill>
                  <a:srgbClr val="000000"/>
                </a:solidFill>
                <a:latin typeface="Source Sans Pro"/>
              </a:rPr>
              <a:t>Authors</a:t>
            </a:r>
            <a:endParaRPr lang="ro-RO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0" name="Picture 219"/>
          <p:cNvPicPr/>
          <p:nvPr/>
        </p:nvPicPr>
        <p:blipFill>
          <a:blip r:embed="rId4"/>
          <a:stretch/>
        </p:blipFill>
        <p:spPr>
          <a:xfrm>
            <a:off x="360000" y="3780000"/>
            <a:ext cx="1987200" cy="143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323280" y="3420000"/>
            <a:ext cx="1836360" cy="344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marL="375840" indent="-28188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>
                <a:solidFill>
                  <a:srgbClr val="000000"/>
                </a:solidFill>
                <a:latin typeface="Source Sans Pro"/>
              </a:rPr>
              <a:t>Bookauthors</a:t>
            </a:r>
            <a:endParaRPr lang="ro-RO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2" name="Picture 221"/>
          <p:cNvPicPr/>
          <p:nvPr/>
        </p:nvPicPr>
        <p:blipFill>
          <a:blip r:embed="rId5"/>
          <a:stretch/>
        </p:blipFill>
        <p:spPr>
          <a:xfrm>
            <a:off x="3420000" y="1620000"/>
            <a:ext cx="6479640" cy="161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sp>
        <p:nvSpPr>
          <p:cNvPr id="223" name="PlaceHolder 4"/>
          <p:cNvSpPr>
            <a:spLocks noGrp="1"/>
          </p:cNvSpPr>
          <p:nvPr>
            <p:ph/>
          </p:nvPr>
        </p:nvSpPr>
        <p:spPr>
          <a:xfrm>
            <a:off x="3420000" y="1260000"/>
            <a:ext cx="1476360" cy="344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 lnSpcReduction="10000"/>
          </a:bodyPr>
          <a:lstStyle/>
          <a:p>
            <a:pPr marL="419040" indent="-31428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>
                <a:solidFill>
                  <a:srgbClr val="000000"/>
                </a:solidFill>
                <a:latin typeface="Source Sans Pro"/>
              </a:rPr>
              <a:t>Books</a:t>
            </a:r>
            <a:endParaRPr lang="ro-RO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4" name="Picture 223"/>
          <p:cNvPicPr/>
          <p:nvPr/>
        </p:nvPicPr>
        <p:blipFill>
          <a:blip r:embed="rId6"/>
          <a:stretch/>
        </p:blipFill>
        <p:spPr>
          <a:xfrm>
            <a:off x="3420000" y="3792960"/>
            <a:ext cx="2159640" cy="142668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sp>
        <p:nvSpPr>
          <p:cNvPr id="225" name="PlaceHolder 5"/>
          <p:cNvSpPr>
            <a:spLocks noGrp="1"/>
          </p:cNvSpPr>
          <p:nvPr>
            <p:ph/>
          </p:nvPr>
        </p:nvSpPr>
        <p:spPr>
          <a:xfrm>
            <a:off x="3420000" y="3420000"/>
            <a:ext cx="2159640" cy="344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500" lnSpcReduction="20000"/>
          </a:bodyPr>
          <a:lstStyle/>
          <a:p>
            <a:pPr marL="345600" indent="-2592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>
                <a:solidFill>
                  <a:srgbClr val="000000"/>
                </a:solidFill>
                <a:latin typeface="Source Sans Pro"/>
              </a:rPr>
              <a:t>Bookspublishers</a:t>
            </a:r>
            <a:endParaRPr lang="ro-RO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6" name="Picture 225"/>
          <p:cNvPicPr/>
          <p:nvPr/>
        </p:nvPicPr>
        <p:blipFill>
          <a:blip r:embed="rId7"/>
          <a:stretch/>
        </p:blipFill>
        <p:spPr>
          <a:xfrm>
            <a:off x="6300000" y="3838320"/>
            <a:ext cx="2219760" cy="138132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sp>
        <p:nvSpPr>
          <p:cNvPr id="227" name="PlaceHolder 6"/>
          <p:cNvSpPr>
            <a:spLocks noGrp="1"/>
          </p:cNvSpPr>
          <p:nvPr>
            <p:ph/>
          </p:nvPr>
        </p:nvSpPr>
        <p:spPr>
          <a:xfrm>
            <a:off x="6300000" y="3420000"/>
            <a:ext cx="2159640" cy="344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 lnSpcReduction="10000"/>
          </a:bodyPr>
          <a:lstStyle/>
          <a:p>
            <a:pPr marL="419040" indent="-31428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>
                <a:solidFill>
                  <a:srgbClr val="000000"/>
                </a:solidFill>
                <a:latin typeface="Source Sans Pro"/>
              </a:rPr>
              <a:t>Publishers</a:t>
            </a:r>
            <a:endParaRPr lang="ro-RO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Demonstrare la phpMyAdmin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/>
          </p:nvPr>
        </p:nvSpPr>
        <p:spPr>
          <a:xfrm>
            <a:off x="323280" y="1274760"/>
            <a:ext cx="1656360" cy="344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0000"/>
          </a:bodyPr>
          <a:lstStyle/>
          <a:p>
            <a:pPr marL="388800" indent="-2916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>
                <a:solidFill>
                  <a:srgbClr val="000000"/>
                </a:solidFill>
                <a:latin typeface="Source Sans Pro"/>
              </a:rPr>
              <a:t>Customers</a:t>
            </a:r>
            <a:endParaRPr lang="ro-RO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/>
          </p:nvPr>
        </p:nvSpPr>
        <p:spPr>
          <a:xfrm>
            <a:off x="323280" y="3420000"/>
            <a:ext cx="1836360" cy="344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4000" lnSpcReduction="10000"/>
          </a:bodyPr>
          <a:lstStyle/>
          <a:p>
            <a:pPr marL="406080" indent="-30456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>
                <a:solidFill>
                  <a:srgbClr val="000000"/>
                </a:solidFill>
                <a:latin typeface="Source Sans Pro"/>
              </a:rPr>
              <a:t>Orderitems</a:t>
            </a:r>
            <a:endParaRPr lang="ro-RO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/>
          </p:nvPr>
        </p:nvSpPr>
        <p:spPr>
          <a:xfrm>
            <a:off x="3960000" y="3420000"/>
            <a:ext cx="2159640" cy="344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500" lnSpcReduction="20000"/>
          </a:bodyPr>
          <a:lstStyle/>
          <a:p>
            <a:pPr marL="345600" indent="-2592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>
                <a:solidFill>
                  <a:srgbClr val="000000"/>
                </a:solidFill>
                <a:latin typeface="Source Sans Pro"/>
              </a:rPr>
              <a:t>Bookspublishers</a:t>
            </a:r>
            <a:endParaRPr lang="ro-RO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2" name="Picture 231"/>
          <p:cNvPicPr/>
          <p:nvPr/>
        </p:nvPicPr>
        <p:blipFill>
          <a:blip r:embed="rId3"/>
          <a:stretch/>
        </p:blipFill>
        <p:spPr>
          <a:xfrm>
            <a:off x="360000" y="1620000"/>
            <a:ext cx="5969880" cy="141696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sp>
        <p:nvSpPr>
          <p:cNvPr id="233" name="PlaceHolder 5"/>
          <p:cNvSpPr>
            <a:spLocks noGrp="1"/>
          </p:cNvSpPr>
          <p:nvPr>
            <p:ph/>
          </p:nvPr>
        </p:nvSpPr>
        <p:spPr>
          <a:xfrm>
            <a:off x="6480000" y="1260000"/>
            <a:ext cx="2159640" cy="344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 lnSpcReduction="10000"/>
          </a:bodyPr>
          <a:lstStyle/>
          <a:p>
            <a:pPr marL="419040" indent="-31428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>
                <a:solidFill>
                  <a:srgbClr val="000000"/>
                </a:solidFill>
                <a:latin typeface="Source Sans Pro"/>
              </a:rPr>
              <a:t>Inventory</a:t>
            </a:r>
            <a:endParaRPr lang="ro-RO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4" name="Picture 233"/>
          <p:cNvPicPr/>
          <p:nvPr/>
        </p:nvPicPr>
        <p:blipFill>
          <a:blip r:embed="rId4"/>
          <a:stretch/>
        </p:blipFill>
        <p:spPr>
          <a:xfrm>
            <a:off x="6531840" y="1620000"/>
            <a:ext cx="2879640" cy="143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235" name="Picture 234"/>
          <p:cNvPicPr/>
          <p:nvPr/>
        </p:nvPicPr>
        <p:blipFill>
          <a:blip r:embed="rId5"/>
          <a:stretch/>
        </p:blipFill>
        <p:spPr>
          <a:xfrm>
            <a:off x="360000" y="3765240"/>
            <a:ext cx="3278160" cy="145512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236" name="Picture 235"/>
          <p:cNvPicPr/>
          <p:nvPr/>
        </p:nvPicPr>
        <p:blipFill>
          <a:blip r:embed="rId6"/>
          <a:stretch/>
        </p:blipFill>
        <p:spPr>
          <a:xfrm>
            <a:off x="3935880" y="3738240"/>
            <a:ext cx="4343760" cy="148140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Exemple de cărți puse în tabela Books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pic>
        <p:nvPicPr>
          <p:cNvPr id="238" name="Picture 237"/>
          <p:cNvPicPr/>
          <p:nvPr/>
        </p:nvPicPr>
        <p:blipFill>
          <a:blip r:embed="rId3"/>
          <a:stretch/>
        </p:blipFill>
        <p:spPr>
          <a:xfrm>
            <a:off x="1080000" y="1260000"/>
            <a:ext cx="1795320" cy="251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239" name="Picture 238"/>
          <p:cNvPicPr/>
          <p:nvPr/>
        </p:nvPicPr>
        <p:blipFill>
          <a:blip r:embed="rId4"/>
          <a:stretch/>
        </p:blipFill>
        <p:spPr>
          <a:xfrm>
            <a:off x="3060000" y="1260000"/>
            <a:ext cx="1803960" cy="251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240" name="Picture 239"/>
          <p:cNvPicPr/>
          <p:nvPr/>
        </p:nvPicPr>
        <p:blipFill>
          <a:blip r:embed="rId5"/>
          <a:stretch/>
        </p:blipFill>
        <p:spPr>
          <a:xfrm>
            <a:off x="5040000" y="1260000"/>
            <a:ext cx="1799640" cy="251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241" name="Picture 240"/>
          <p:cNvPicPr/>
          <p:nvPr/>
        </p:nvPicPr>
        <p:blipFill>
          <a:blip r:embed="rId6"/>
          <a:stretch/>
        </p:blipFill>
        <p:spPr>
          <a:xfrm>
            <a:off x="7020000" y="1260000"/>
            <a:ext cx="1799640" cy="251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242" name="Picture 241"/>
          <p:cNvPicPr/>
          <p:nvPr/>
        </p:nvPicPr>
        <p:blipFill>
          <a:blip r:embed="rId7"/>
          <a:stretch/>
        </p:blipFill>
        <p:spPr>
          <a:xfrm>
            <a:off x="1975680" y="2880000"/>
            <a:ext cx="1803960" cy="251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243" name="Picture 242"/>
          <p:cNvPicPr/>
          <p:nvPr/>
        </p:nvPicPr>
        <p:blipFill>
          <a:blip r:embed="rId8"/>
          <a:stretch/>
        </p:blipFill>
        <p:spPr>
          <a:xfrm>
            <a:off x="3960000" y="2880000"/>
            <a:ext cx="1979640" cy="251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244" name="Picture 243"/>
          <p:cNvPicPr/>
          <p:nvPr/>
        </p:nvPicPr>
        <p:blipFill>
          <a:blip r:embed="rId9"/>
          <a:stretch/>
        </p:blipFill>
        <p:spPr>
          <a:xfrm>
            <a:off x="6120000" y="2880000"/>
            <a:ext cx="1799640" cy="251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subTitle"/>
          </p:nvPr>
        </p:nvSpPr>
        <p:spPr>
          <a:xfrm>
            <a:off x="502920" y="1778400"/>
            <a:ext cx="9071280" cy="3171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o-RO" sz="1800" b="1" strike="noStrike" spc="-1" dirty="0">
                <a:solidFill>
                  <a:srgbClr val="111111"/>
                </a:solidFill>
                <a:latin typeface="Source Sans Pro Black"/>
              </a:rPr>
              <a:t>	</a:t>
            </a:r>
            <a:r>
              <a:rPr lang="ro-RO" sz="1800" b="0" strike="noStrike" spc="-1" dirty="0">
                <a:solidFill>
                  <a:srgbClr val="111111"/>
                </a:solidFill>
                <a:latin typeface="Source Sans Pro Black"/>
              </a:rPr>
              <a:t>În cadrul acestui proiect, am reușit să prezint o aplicație web eficientă pentru gestionarea informațiilor despre cărți, punând accent pe interacțiunea cu o bază de date MySQL. Realizarea acestui proiect a adus cu sine mai multe învățăminte semnificative. Am dobândit o mai bună înțelegere a procesului de dezvoltare a unei aplicații web, de la planificare până la implementare, evidențiind importanța unei abordări coerente. În plus, gestionarea detaliată a bazei de date ne-a oferit cunoștințe valoroase cu privire la structura și relațiile dintr-un sistem de gestiune a datelor. De asemenea, am realizat cât de esențial este să oferim feedback clar utilizatorilor pentru a facilita utilizarea și înțelegerea aplicației. </a:t>
            </a:r>
            <a:endParaRPr lang="ro-RO" sz="1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o-RO" sz="1800" b="0" strike="noStrike" spc="-1" dirty="0">
                <a:solidFill>
                  <a:srgbClr val="111111"/>
                </a:solidFill>
                <a:latin typeface="Source Sans Pro Black"/>
              </a:rPr>
              <a:t>	Prin acest proiect, am acumulat experiență practică și am învățat lecții esențiale în domeniul dezvoltării web și gestionării bazelor de date.</a:t>
            </a:r>
            <a:endParaRPr lang="ro-RO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Rectangle 245"/>
          <p:cNvSpPr/>
          <p:nvPr/>
        </p:nvSpPr>
        <p:spPr>
          <a:xfrm>
            <a:off x="0" y="540000"/>
            <a:ext cx="10079640" cy="862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o-RO" sz="5400" b="1" strike="noStrike" spc="-1" dirty="0">
                <a:solidFill>
                  <a:srgbClr val="111111"/>
                </a:solidFill>
                <a:latin typeface="Source Sans Pro Black"/>
              </a:rPr>
              <a:t>	</a:t>
            </a:r>
            <a:r>
              <a:rPr lang="ro-RO" sz="5400" b="0" strike="noStrike" spc="-1" dirty="0">
                <a:solidFill>
                  <a:srgbClr val="111111"/>
                </a:solidFill>
                <a:latin typeface="Source Sans Pro Black"/>
              </a:rPr>
              <a:t>CONCLUZII</a:t>
            </a:r>
            <a:endParaRPr lang="ro-RO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Cuprins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204416" cy="373615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315360" indent="-236520">
              <a:lnSpc>
                <a:spcPct val="100000"/>
              </a:lnSpc>
              <a:spcBef>
                <a:spcPts val="0"/>
              </a:spcBef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Introducere</a:t>
            </a:r>
          </a:p>
          <a:p>
            <a:pPr marL="315360" indent="-236520">
              <a:lnSpc>
                <a:spcPct val="100000"/>
              </a:lnSpc>
              <a:spcBef>
                <a:spcPts val="0"/>
              </a:spcBef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Tehnologii Utilizate</a:t>
            </a:r>
          </a:p>
          <a:p>
            <a:pPr marL="315360" indent="-236520">
              <a:lnSpc>
                <a:spcPct val="100000"/>
              </a:lnSpc>
              <a:spcBef>
                <a:spcPts val="0"/>
              </a:spcBef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Structura Bazei de Date</a:t>
            </a:r>
          </a:p>
          <a:p>
            <a:pPr marL="315360" indent="-236520">
              <a:lnSpc>
                <a:spcPct val="100000"/>
              </a:lnSpc>
              <a:spcBef>
                <a:spcPts val="0"/>
              </a:spcBef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HTML și CSS – Formularul</a:t>
            </a:r>
          </a:p>
          <a:p>
            <a:pPr marL="315360" indent="-236520">
              <a:lnSpc>
                <a:spcPct val="100000"/>
              </a:lnSpc>
              <a:spcBef>
                <a:spcPts val="0"/>
              </a:spcBef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PHP - Conectarea la Baza de Date</a:t>
            </a:r>
          </a:p>
          <a:p>
            <a:pPr marL="315360" indent="-236520">
              <a:lnSpc>
                <a:spcPct val="100000"/>
              </a:lnSpc>
              <a:spcBef>
                <a:spcPts val="0"/>
              </a:spcBef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PHP - Verificarea Existentei Cărții</a:t>
            </a:r>
          </a:p>
          <a:p>
            <a:pPr marL="315360" indent="-236520">
              <a:lnSpc>
                <a:spcPct val="100000"/>
              </a:lnSpc>
              <a:spcBef>
                <a:spcPts val="0"/>
              </a:spcBef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PHP - Inserarea Informațiilor în Baza de Date</a:t>
            </a:r>
          </a:p>
          <a:p>
            <a:pPr marL="315360" indent="-236520">
              <a:lnSpc>
                <a:spcPct val="100000"/>
              </a:lnSpc>
              <a:spcBef>
                <a:spcPts val="0"/>
              </a:spcBef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Demonstrare la phpMyAdmin</a:t>
            </a:r>
          </a:p>
          <a:p>
            <a:pPr marL="315360" indent="-236520">
              <a:lnSpc>
                <a:spcPct val="100000"/>
              </a:lnSpc>
              <a:spcBef>
                <a:spcPts val="0"/>
              </a:spcBef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Exemple de cărți puse în tabela Books</a:t>
            </a:r>
          </a:p>
          <a:p>
            <a:pPr marL="315360" indent="-236520">
              <a:lnSpc>
                <a:spcPct val="100000"/>
              </a:lnSpc>
              <a:spcBef>
                <a:spcPts val="0"/>
              </a:spcBef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Concluzii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Introducere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181080" y="1273629"/>
            <a:ext cx="9344520" cy="4220935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6000" lnSpcReduction="20000"/>
          </a:bodyPr>
          <a:lstStyle/>
          <a:p>
            <a:pPr marL="24192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	Proiectul "Adăugarea Cărții" reprezintă o aplicație web dedicată gestionării informațiilor despre cărți într-o bibliotecă. Acesta oferă utilizatorilor posibilitatea de a introduce detaliile unei cărți, inclusiv titlul, autorii, editura, informații despre stoc, precum și date despre client și comandă. Aplicația facilitează gestionarea eficientă a resurselor bibliotecii și creează un mediu interactiv pentru adăugarea și actualizarea informațiilor legate de cărți și comenzi.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4192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	Proiectul acoperă de asemenea mai multe aspecte esențiale:	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4192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 Adăugarea Cărții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- Utilizatorii pot completa un formular intuitiv cu informațiile despre o carte, precum titlul, autorii, genul, editura, ISBN-ul, prețul și starea cărții.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4192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Gestionarea Autorilor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- Aplicația permite introducerea mai multor autori pentru o singură carte. Aceasta asigură o acuratețe sporită în privința informațiilor despre creatorii cărții.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4192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Asocierea Cărții cu Editura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- Fiecare carte este asociată cu o editură, permițând o clasificare eficientă și o vizualizare structurată a resurselor disponibile.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4192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Stoc și Inventar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- Proiectul urmărește nivelurile de stoc pentru cărțile noi și cele uzate, contribuind la o gestionare eficientă a inventarului bibliotecii.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41920" indent="0">
              <a:lnSpc>
                <a:spcPct val="10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Informații despre Comandă și Client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- Utilizatorii pot adăuga detalii despre comanda efectuată, inclusiv cantitate, preț unitar, și informații despre clientul care a plasat comanda.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Tehnologii Utilizate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180000" y="1259999"/>
            <a:ext cx="5039640" cy="3948815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4000" lnSpcReduction="20000"/>
          </a:bodyPr>
          <a:lstStyle/>
          <a:p>
            <a:pPr marL="233280" indent="-174960">
              <a:lnSpc>
                <a:spcPct val="11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Limbaje de Programare: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1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HTML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- Folosit pentru structurarea și crearea interfeței utilizatorului prin intermediul formularului de introducere a datelor.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1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PHP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- Folosit pentru gestionarea logică a datelor și interacțiunea cu baza de date. Procesează și validează informațiile introduse în formular, asigurând integrarea lor corectă în sistem.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1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CSS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- Folosit pentru stilizarea și prezentarea vizuală a paginilor web.</a:t>
            </a:r>
            <a:endParaRPr lang="ro-RO" sz="12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-174960">
              <a:lnSpc>
                <a:spcPct val="11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Bază de Date: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1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MySQL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- Sistemul de gestionare a bazelor de date relaționale care stochează și organizează datele introduse. Furnizează un cadru eficient pentru manipularea informațiilor despre cărți, autori, edituri, comenzi și clienți.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180985" y="4578814"/>
            <a:ext cx="9719640" cy="1068686"/>
          </a:xfrm>
          <a:prstGeom prst="rect">
            <a:avLst/>
          </a:prstGeom>
          <a:noFill/>
          <a:ln w="18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	</a:t>
            </a:r>
            <a:r>
              <a:rPr lang="ro-RO" sz="1500" b="0" strike="noStrike" spc="-1" dirty="0">
                <a:solidFill>
                  <a:srgbClr val="000000"/>
                </a:solidFill>
                <a:latin typeface="Source Sans Pro"/>
              </a:rPr>
              <a:t>Prin utilizarea acestor tehnologii, proiectul beneficiază de un ecosistem integrat, asigurând o experiență fluidă și o gestionare eficientă a datelor bibliotecii. HTML facilitează interacțiunea cu utilizatorul, PHP gestionează logica aplicației, iar MySQL asigură o stocare și accesare rapidă și fiabilă a informațiilor.</a:t>
            </a:r>
            <a:endParaRPr lang="ro-RO" sz="15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8" name="Picture 177"/>
          <p:cNvPicPr/>
          <p:nvPr/>
        </p:nvPicPr>
        <p:blipFill>
          <a:blip r:embed="rId3"/>
          <a:stretch/>
        </p:blipFill>
        <p:spPr>
          <a:xfrm>
            <a:off x="5728680" y="900000"/>
            <a:ext cx="3630960" cy="280548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179" name="Picture 178"/>
          <p:cNvPicPr/>
          <p:nvPr/>
        </p:nvPicPr>
        <p:blipFill>
          <a:blip r:embed="rId4"/>
          <a:stretch/>
        </p:blipFill>
        <p:spPr>
          <a:xfrm rot="20433000">
            <a:off x="5493960" y="2921040"/>
            <a:ext cx="2285280" cy="123336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180" name="Picture 179"/>
          <p:cNvPicPr/>
          <p:nvPr/>
        </p:nvPicPr>
        <p:blipFill>
          <a:blip r:embed="rId5"/>
          <a:stretch/>
        </p:blipFill>
        <p:spPr>
          <a:xfrm rot="987000">
            <a:off x="7247880" y="3327120"/>
            <a:ext cx="2306520" cy="67896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Structura Bazei de Date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180000" y="1260000"/>
            <a:ext cx="4139640" cy="413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4000" lnSpcReduction="10000"/>
          </a:bodyPr>
          <a:lstStyle/>
          <a:p>
            <a:pPr marL="233280" indent="-174960">
              <a:lnSpc>
                <a:spcPct val="120000"/>
              </a:lnSpc>
              <a:spcBef>
                <a:spcPts val="0"/>
              </a:spcBef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Tabele:</a:t>
            </a:r>
            <a:endParaRPr lang="ro-RO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20000"/>
              </a:lnSpc>
              <a:spcBef>
                <a:spcPts val="0"/>
              </a:spcBef>
              <a:buNone/>
              <a:tabLst>
                <a:tab pos="0" algn="l"/>
              </a:tabLst>
            </a:pP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1. </a:t>
            </a:r>
            <a:r>
              <a:rPr lang="ro-RO" sz="1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Books</a:t>
            </a: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bookID (cheie primară), Title, ISBN, Genre, Type, PublicationTour, Price și BookCondition.</a:t>
            </a:r>
            <a:endParaRPr lang="ro-RO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20000"/>
              </a:lnSpc>
              <a:spcBef>
                <a:spcPts val="0"/>
              </a:spcBef>
              <a:buNone/>
              <a:tabLst>
                <a:tab pos="0" algn="l"/>
              </a:tabLst>
            </a:pP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2. </a:t>
            </a:r>
            <a:r>
              <a:rPr lang="ro-RO" sz="1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Inventory</a:t>
            </a: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bookID (cheie primară și cheie externă către </a:t>
            </a:r>
            <a:r>
              <a:rPr lang="ro-RO" sz="1400" b="0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Books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), stockLevelUsed și stockLevelNew.</a:t>
            </a:r>
            <a:endParaRPr lang="ro-RO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20000"/>
              </a:lnSpc>
              <a:spcBef>
                <a:spcPts val="0"/>
              </a:spcBef>
              <a:buNone/>
              <a:tabLst>
                <a:tab pos="0" algn="l"/>
              </a:tabLst>
            </a:pP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3. </a:t>
            </a:r>
            <a:r>
              <a:rPr lang="ro-RO" sz="1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Authors</a:t>
            </a: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AuthorID (cheie primară), firstName și lastName.</a:t>
            </a:r>
            <a:endParaRPr lang="ro-RO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20000"/>
              </a:lnSpc>
              <a:spcBef>
                <a:spcPts val="0"/>
              </a:spcBef>
              <a:buNone/>
              <a:tabLst>
                <a:tab pos="0" algn="l"/>
              </a:tabLst>
            </a:pP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4. </a:t>
            </a:r>
            <a:r>
              <a:rPr lang="ro-RO" sz="1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BookAuthors</a:t>
            </a: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bookID și AuthorID (cheie primară compusă și chei externe către </a:t>
            </a:r>
            <a:r>
              <a:rPr lang="ro-RO" sz="1400" b="0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Books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 și </a:t>
            </a:r>
            <a:r>
              <a:rPr lang="ro-RO" sz="1400" b="0" u="sng" strike="noStrike" spc="-1" dirty="0">
                <a:solidFill>
                  <a:srgbClr val="000000"/>
                </a:solidFill>
                <a:uFillTx/>
                <a:latin typeface="Source Sans Pro"/>
              </a:rPr>
              <a:t>Authors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).</a:t>
            </a:r>
            <a:endParaRPr lang="ro-RO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20000"/>
              </a:lnSpc>
              <a:spcBef>
                <a:spcPts val="0"/>
              </a:spcBef>
              <a:buNone/>
              <a:tabLst>
                <a:tab pos="0" algn="l"/>
              </a:tabLst>
            </a:pP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5. </a:t>
            </a:r>
            <a:r>
              <a:rPr lang="ro-RO" sz="1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Publishers</a:t>
            </a: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publisherID (cheie primară) și Country.</a:t>
            </a:r>
            <a:endParaRPr lang="ro-RO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20000"/>
              </a:lnSpc>
              <a:spcBef>
                <a:spcPts val="0"/>
              </a:spcBef>
              <a:buNone/>
              <a:tabLst>
                <a:tab pos="0" algn="l"/>
              </a:tabLst>
            </a:pP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6. </a:t>
            </a:r>
            <a:r>
              <a:rPr lang="ro-RO" sz="1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BooksPublishers</a:t>
            </a: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bookID și publisherID (cheie primară compusă și chei externe către </a:t>
            </a:r>
            <a:r>
              <a:rPr lang="ro-RO" sz="1400" b="0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Books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 și</a:t>
            </a:r>
            <a:r>
              <a:rPr lang="ro-RO" sz="1400" b="0" u="sng" strike="noStrike" spc="-1" dirty="0">
                <a:solidFill>
                  <a:srgbClr val="000000"/>
                </a:solidFill>
                <a:uFillTx/>
                <a:latin typeface="Source Sans Pro"/>
              </a:rPr>
              <a:t> Publishers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).</a:t>
            </a:r>
            <a:endParaRPr lang="ro-RO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20000"/>
              </a:lnSpc>
              <a:spcBef>
                <a:spcPts val="0"/>
              </a:spcBef>
              <a:buNone/>
              <a:tabLst>
                <a:tab pos="0" algn="l"/>
              </a:tabLst>
            </a:pP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7. </a:t>
            </a:r>
            <a:r>
              <a:rPr lang="ro-RO" sz="1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OrderItems</a:t>
            </a: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OrderItemID (cheie primară), OrderID, bookID, Quantity și Price</a:t>
            </a:r>
            <a:endParaRPr lang="ro-RO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20000"/>
              </a:lnSpc>
              <a:spcBef>
                <a:spcPts val="0"/>
              </a:spcBef>
              <a:buNone/>
              <a:tabLst>
                <a:tab pos="0" algn="l"/>
              </a:tabLst>
            </a:pP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8. </a:t>
            </a:r>
            <a:r>
              <a:rPr lang="ro-RO" sz="1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Orders</a:t>
            </a: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orderID (cheie primară), customerID (cheie externă către </a:t>
            </a:r>
            <a:r>
              <a:rPr lang="ro-RO" sz="1400" b="0" u="sng" strike="noStrike" spc="-1" dirty="0">
                <a:solidFill>
                  <a:srgbClr val="000000"/>
                </a:solidFill>
                <a:uFillTx/>
                <a:latin typeface="Source Sans Pro"/>
              </a:rPr>
              <a:t>Customers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), orderDate, Subtotal, Shipping, Total, OrderStatus.</a:t>
            </a:r>
            <a:endParaRPr lang="ro-RO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33280" indent="0">
              <a:lnSpc>
                <a:spcPct val="120000"/>
              </a:lnSpc>
              <a:spcBef>
                <a:spcPts val="0"/>
              </a:spcBef>
              <a:buNone/>
              <a:tabLst>
                <a:tab pos="0" algn="l"/>
              </a:tabLst>
            </a:pP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9. </a:t>
            </a:r>
            <a:r>
              <a:rPr lang="ro-RO" sz="1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Customers</a:t>
            </a:r>
            <a:r>
              <a:rPr lang="ro-RO" sz="1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1400" b="0" strike="noStrike" spc="-1" dirty="0">
                <a:solidFill>
                  <a:srgbClr val="000000"/>
                </a:solidFill>
                <a:latin typeface="Source Sans Pro"/>
              </a:rPr>
              <a:t>customerID (cheie primară), firstName, lastName, streetNumber, streetName, postalCode, Province, Country și phoneNumber.</a:t>
            </a:r>
            <a:endParaRPr lang="ro-RO" sz="14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3" name="Picture 182"/>
          <p:cNvPicPr/>
          <p:nvPr/>
        </p:nvPicPr>
        <p:blipFill>
          <a:blip r:embed="rId3"/>
          <a:stretch/>
        </p:blipFill>
        <p:spPr>
          <a:xfrm>
            <a:off x="4500000" y="1620000"/>
            <a:ext cx="5373000" cy="359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184" name="Picture 183"/>
          <p:cNvPicPr/>
          <p:nvPr/>
        </p:nvPicPr>
        <p:blipFill>
          <a:blip r:embed="rId4"/>
          <a:stretch/>
        </p:blipFill>
        <p:spPr>
          <a:xfrm>
            <a:off x="4496040" y="1620000"/>
            <a:ext cx="5376960" cy="3602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Structura Bazei de Date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180000" y="1259999"/>
            <a:ext cx="9359640" cy="370388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6000" lnSpcReduction="20000"/>
          </a:bodyPr>
          <a:lstStyle/>
          <a:p>
            <a:pPr marL="285120" indent="-213840">
              <a:lnSpc>
                <a:spcPct val="11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Relații: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120" indent="0">
              <a:lnSpc>
                <a:spcPct val="11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Relația dintre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și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Inventory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2400" b="0" i="1" strike="noStrike" spc="-1" dirty="0">
                <a:solidFill>
                  <a:srgbClr val="000000"/>
                </a:solidFill>
                <a:latin typeface="Source Sans Pro"/>
              </a:rPr>
              <a:t>bookID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conectează informațiile despre cărți cu stocul disponibil.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120" indent="0">
              <a:lnSpc>
                <a:spcPct val="11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Relația dintre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și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BookAuthors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2400" b="0" i="1" strike="noStrike" spc="-1" dirty="0">
                <a:solidFill>
                  <a:srgbClr val="000000"/>
                </a:solidFill>
                <a:latin typeface="Source Sans Pro"/>
              </a:rPr>
              <a:t>bookID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leagă cărțile de autorii corespunzători.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120" indent="0">
              <a:lnSpc>
                <a:spcPct val="11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Relația dintre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Authors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și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BookAuthors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2400" b="0" i="1" strike="noStrike" spc="-1" dirty="0">
                <a:solidFill>
                  <a:srgbClr val="000000"/>
                </a:solidFill>
                <a:latin typeface="Source Sans Pro"/>
              </a:rPr>
              <a:t>AuthorID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asociază autorii cu cărțile pe care le-au scris.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120" indent="0">
              <a:lnSpc>
                <a:spcPct val="11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Relația dintre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și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BooksPublishers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2400" b="0" i="1" strike="noStrike" spc="-1" dirty="0">
                <a:solidFill>
                  <a:srgbClr val="000000"/>
                </a:solidFill>
                <a:latin typeface="Source Sans Pro"/>
              </a:rPr>
              <a:t>bookID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leagă cărțile de editurile care le-au publicat.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120" indent="0">
              <a:lnSpc>
                <a:spcPct val="11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Relația dintre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Publishers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și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BooksPublishers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2400" b="0" i="1" strike="noStrike" spc="-1" dirty="0">
                <a:solidFill>
                  <a:srgbClr val="000000"/>
                </a:solidFill>
                <a:latin typeface="Source Sans Pro"/>
              </a:rPr>
              <a:t>publisherID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conectează editurile cu cărțile publicate.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120" indent="0">
              <a:lnSpc>
                <a:spcPct val="11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Relația dintre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Orders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și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OrderItems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2400" b="0" i="1" strike="noStrike" spc="-1" dirty="0">
                <a:solidFill>
                  <a:srgbClr val="000000"/>
                </a:solidFill>
                <a:latin typeface="Source Sans Pro"/>
              </a:rPr>
              <a:t>OrderID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facilitează urmărirea articolelor din comenzi specifice.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120" indent="0">
              <a:lnSpc>
                <a:spcPct val="110000"/>
              </a:lnSpc>
              <a:spcAft>
                <a:spcPts val="1054"/>
              </a:spcAft>
              <a:buNone/>
              <a:tabLst>
                <a:tab pos="0" algn="l"/>
              </a:tabLst>
            </a:pP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- Relația dintre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Customers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și </a:t>
            </a:r>
            <a:r>
              <a:rPr lang="ro-RO" sz="2400" b="1" u="sng" strike="noStrike" spc="-1" dirty="0">
                <a:solidFill>
                  <a:srgbClr val="000000"/>
                </a:solidFill>
                <a:uFillTx/>
                <a:latin typeface="Source Sans Pro"/>
              </a:rPr>
              <a:t>Orders</a:t>
            </a:r>
            <a:r>
              <a:rPr lang="ro-RO" sz="2400" b="1" strike="noStrike" spc="-1" dirty="0">
                <a:solidFill>
                  <a:srgbClr val="000000"/>
                </a:solidFill>
                <a:latin typeface="Source Sans Pro"/>
              </a:rPr>
              <a:t> - </a:t>
            </a:r>
            <a:r>
              <a:rPr lang="ro-RO" sz="2400" b="0" i="1" strike="noStrike" spc="-1" dirty="0">
                <a:solidFill>
                  <a:srgbClr val="000000"/>
                </a:solidFill>
                <a:latin typeface="Source Sans Pro"/>
              </a:rPr>
              <a:t>customerID</a:t>
            </a:r>
            <a:r>
              <a:rPr lang="ro-RO" sz="2400" b="0" strike="noStrike" spc="-1" dirty="0">
                <a:solidFill>
                  <a:srgbClr val="000000"/>
                </a:solidFill>
                <a:latin typeface="Source Sans Pro"/>
              </a:rPr>
              <a:t> asigură legătura între clienți și comenzile acestora.</a:t>
            </a:r>
            <a:endParaRPr lang="ro-RO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Rectangle 186"/>
          <p:cNvSpPr/>
          <p:nvPr/>
        </p:nvSpPr>
        <p:spPr>
          <a:xfrm>
            <a:off x="391886" y="4963886"/>
            <a:ext cx="9147754" cy="619779"/>
          </a:xfrm>
          <a:prstGeom prst="rect">
            <a:avLst/>
          </a:prstGeom>
          <a:noFill/>
          <a:ln w="18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o-RO" sz="1600" b="0" strike="noStrike" spc="-1" dirty="0">
                <a:solidFill>
                  <a:srgbClr val="000000"/>
                </a:solidFill>
                <a:latin typeface="Source Sans Pro"/>
              </a:rPr>
              <a:t>	Această structură eficientă permite gestionarea detaliată a informațiilor despre cărți, autori, edituri, comenzi și clienți în cadrul sistemului de gestionare a bibliotecii.</a:t>
            </a:r>
            <a:endParaRPr lang="ro-RO" sz="16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Structura Bazei de Date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pic>
        <p:nvPicPr>
          <p:cNvPr id="189" name="Picture 188"/>
          <p:cNvPicPr/>
          <p:nvPr/>
        </p:nvPicPr>
        <p:blipFill>
          <a:blip r:embed="rId3"/>
          <a:stretch/>
        </p:blipFill>
        <p:spPr>
          <a:xfrm rot="21599400">
            <a:off x="179640" y="1619640"/>
            <a:ext cx="4313880" cy="33530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190" name="Picture 189"/>
          <p:cNvPicPr/>
          <p:nvPr/>
        </p:nvPicPr>
        <p:blipFill>
          <a:blip r:embed="rId4"/>
          <a:stretch/>
        </p:blipFill>
        <p:spPr>
          <a:xfrm>
            <a:off x="4860000" y="1620000"/>
            <a:ext cx="4859640" cy="31820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Structura Bazei de Date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pic>
        <p:nvPicPr>
          <p:cNvPr id="192" name="Picture 191"/>
          <p:cNvPicPr/>
          <p:nvPr/>
        </p:nvPicPr>
        <p:blipFill>
          <a:blip r:embed="rId3"/>
          <a:stretch/>
        </p:blipFill>
        <p:spPr>
          <a:xfrm>
            <a:off x="180000" y="2160000"/>
            <a:ext cx="4723560" cy="251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  <p:pic>
        <p:nvPicPr>
          <p:cNvPr id="193" name="Picture 192"/>
          <p:cNvPicPr/>
          <p:nvPr/>
        </p:nvPicPr>
        <p:blipFill>
          <a:blip r:embed="rId4"/>
          <a:stretch/>
        </p:blipFill>
        <p:spPr>
          <a:xfrm>
            <a:off x="5046840" y="1800000"/>
            <a:ext cx="4672800" cy="305964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o-RO" sz="4500" b="1" strike="noStrike" spc="-1" dirty="0">
                <a:solidFill>
                  <a:srgbClr val="FFFFFF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HTML și CSS – Website-ul</a:t>
            </a:r>
            <a:endParaRPr lang="ro-RO" sz="4500" b="0" strike="noStrike" spc="-1" dirty="0">
              <a:solidFill>
                <a:srgbClr val="000000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195" name="Rectangle 194"/>
          <p:cNvSpPr/>
          <p:nvPr/>
        </p:nvSpPr>
        <p:spPr>
          <a:xfrm>
            <a:off x="180000" y="1260000"/>
            <a:ext cx="5579640" cy="4139640"/>
          </a:xfrm>
          <a:prstGeom prst="rect">
            <a:avLst/>
          </a:prstGeom>
          <a:noFill/>
          <a:ln w="18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6000" tIns="36000" rIns="36000" bIns="36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ro-RO" sz="1800" b="1" strike="noStrike" spc="-1">
                <a:solidFill>
                  <a:srgbClr val="000000"/>
                </a:solidFill>
                <a:latin typeface="Source Sans Pro"/>
              </a:rPr>
              <a:t>Structura HTML definește un formular cu câmpuri pentru detaliile cărții, autorului, editurii și clientului, iar stilurile CSS adaugă aspect vizual plăcut. Imaginea ilustrează design-ul, evidențiind modul în care aspectul poate îmbunătăți experiența utilizatorului. Acest website este interfața prin care utilizatorii pot introduce informații în sistemul de gestionare a bibliotecii.</a:t>
            </a:r>
            <a:endParaRPr lang="ro-RO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6" name="Picture 195"/>
          <p:cNvPicPr/>
          <p:nvPr/>
        </p:nvPicPr>
        <p:blipFill>
          <a:blip r:embed="rId3"/>
          <a:srcRect l="5871" r="6285"/>
          <a:stretch/>
        </p:blipFill>
        <p:spPr>
          <a:xfrm>
            <a:off x="6130800" y="1253520"/>
            <a:ext cx="3048840" cy="4146120"/>
          </a:xfrm>
          <a:prstGeom prst="rect">
            <a:avLst/>
          </a:prstGeom>
          <a:ln w="18000">
            <a:noFill/>
          </a:ln>
          <a:effectLst>
            <a:outerShdw blurRad="63360" dist="10800" dir="5400000" rotWithShape="0">
              <a:srgbClr val="111111"/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456</TotalTime>
  <Words>2297</Words>
  <Application>Microsoft Office PowerPoint</Application>
  <PresentationFormat>Custom</PresentationFormat>
  <Paragraphs>205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Source Sans Pro</vt:lpstr>
      <vt:lpstr>Source Sans Pro Black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Proiect – Adăugarea cărții (Dezvoltare web cu PHP, MySQL, HTML și CSS)</vt:lpstr>
      <vt:lpstr>Cuprins</vt:lpstr>
      <vt:lpstr>Introducere</vt:lpstr>
      <vt:lpstr>Tehnologii Utilizate</vt:lpstr>
      <vt:lpstr>Structura Bazei de Date</vt:lpstr>
      <vt:lpstr>Structura Bazei de Date</vt:lpstr>
      <vt:lpstr>Structura Bazei de Date</vt:lpstr>
      <vt:lpstr>Structura Bazei de Date</vt:lpstr>
      <vt:lpstr>HTML și CSS – Website-ul</vt:lpstr>
      <vt:lpstr>HTML și CSS – Website-ul</vt:lpstr>
      <vt:lpstr>PHP - Conectarea la Baza de Date</vt:lpstr>
      <vt:lpstr>PHP - Verificarea Existentei Cărții</vt:lpstr>
      <vt:lpstr>PHP - Inserarea Informațiilor în Baza de Date</vt:lpstr>
      <vt:lpstr>Demonstrare la phpMyAdmin</vt:lpstr>
      <vt:lpstr>Demonstrare la phpMyAdmin</vt:lpstr>
      <vt:lpstr>Demonstrare la phpMyAdmin</vt:lpstr>
      <vt:lpstr>Exemple de cărți puse în tabela Books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Vivid</dc:title>
  <dc:subject/>
  <dc:creator/>
  <dc:description/>
  <cp:lastModifiedBy>Stefan Isfan</cp:lastModifiedBy>
  <cp:revision>50</cp:revision>
  <dcterms:created xsi:type="dcterms:W3CDTF">2024-01-12T12:31:21Z</dcterms:created>
  <dcterms:modified xsi:type="dcterms:W3CDTF">2025-06-16T07:45:02Z</dcterms:modified>
  <dc:language>ro-RO</dc:language>
</cp:coreProperties>
</file>